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257" r:id="rId3"/>
    <p:sldId id="258" r:id="rId4"/>
    <p:sldId id="259" r:id="rId5"/>
    <p:sldId id="260" r:id="rId6"/>
    <p:sldId id="265" r:id="rId7"/>
    <p:sldId id="271" r:id="rId8"/>
    <p:sldId id="277" r:id="rId9"/>
    <p:sldId id="261" r:id="rId10"/>
    <p:sldId id="278" r:id="rId11"/>
    <p:sldId id="262" r:id="rId12"/>
    <p:sldId id="273" r:id="rId13"/>
    <p:sldId id="263" r:id="rId14"/>
    <p:sldId id="279" r:id="rId15"/>
    <p:sldId id="264" r:id="rId16"/>
    <p:sldId id="266" r:id="rId17"/>
    <p:sldId id="275" r:id="rId18"/>
    <p:sldId id="276" r:id="rId19"/>
    <p:sldId id="267" r:id="rId20"/>
    <p:sldId id="268" r:id="rId21"/>
    <p:sldId id="281" r:id="rId22"/>
    <p:sldId id="282" r:id="rId23"/>
    <p:sldId id="269" r:id="rId24"/>
    <p:sldId id="272" r:id="rId25"/>
    <p:sldId id="270" r:id="rId26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66" d="100"/>
          <a:sy n="66" d="100"/>
        </p:scale>
        <p:origin x="644" y="-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DCF5FB-744B-4E70-B54C-B6E799465B07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E641C1-2ABA-4757-8CFD-19FAE8B91587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34925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641C1-2ABA-4757-8CFD-19FAE8B91587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435521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E641C1-2ABA-4757-8CFD-19FAE8B91587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001483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C2A0B14-18CA-83F6-A964-BCCA115627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F255A541-8BEA-322B-F4EB-2A2E2B6E2D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D59913C6-20FF-AC38-E780-BC4B17521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087A-2284-44C1-9129-8A2AD41CC252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A7C2C37-DF4E-B059-2599-FB6D732A0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C80AF1A-C7DA-26CE-750C-244764908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F641B-C7F1-48F1-AAA4-DD7DD5FB22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37339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A39A8D-5E9A-0F7C-E55F-91A1CEE9CA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F226EA92-5E52-BAFB-F26B-30A100471E3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222CB09-D4C6-EACC-54F3-68C5FEDFC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087A-2284-44C1-9129-8A2AD41CC252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884C5C2-7BF4-6F7A-E485-482F9189E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FE60730-707D-2D38-D100-BB84784E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F641B-C7F1-48F1-AAA4-DD7DD5FB22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2051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C2657CB8-3427-0ECD-CF4B-B2C52632D71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D56B926-48E9-8758-1747-F01D18A0B4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5DBBD4C-3E0B-10EF-F69F-3A75B1879F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087A-2284-44C1-9129-8A2AD41CC252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6DEBA9F9-BCFD-197A-CCDB-E8416B32A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2F1C798-E410-2078-8C85-2E8205685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F641B-C7F1-48F1-AAA4-DD7DD5FB22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992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F0176BE-D324-CF20-32BE-92179307C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20F2E3C-459E-54B7-5A9E-B7374BABD1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2645BCD-8887-BF1F-42B1-AF41B45AF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087A-2284-44C1-9129-8A2AD41CC252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25CF632-4644-0C30-C534-6A1B0AE659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135CD0B-6E93-E0B8-3BBE-2C4F20F705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F641B-C7F1-48F1-AAA4-DD7DD5FB22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214172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46C71E-8FA9-2B87-7FA9-FE8D888F4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BE562E4-E363-11CD-603F-9AA0C3FF96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94C6F64A-5A6E-119E-B422-8D7755CD22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087A-2284-44C1-9129-8A2AD41CC252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07CB1CC-8461-54B5-F070-3DC5529383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DA167DC-FDE3-5EFE-2D2D-4B8C2385D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F641B-C7F1-48F1-AAA4-DD7DD5FB22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696470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51CFE0A-B1F1-7928-EDCE-5C6E467CFD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7AAD801-D845-3073-E3D1-259A2B77EAA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9F1A2A80-DE1B-ED7B-C676-4AA59F90F2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C7655DCD-A364-8D93-45FE-3F0A6751D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087A-2284-44C1-9129-8A2AD41CC252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FF2D5159-BBCA-63E1-C7C6-5D1AA5835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D66C1E31-20C2-87FA-F9D2-96DD015D13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F641B-C7F1-48F1-AAA4-DD7DD5FB22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225367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60AE539-2838-BB06-9016-9D030B797B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D2997E95-5070-9153-3941-0DE32402F6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1E0F9CF6-7628-27A6-8863-850E1340FA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06EE5B00-2D19-3B9A-91C0-81E56B8BB5C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A54EDAF2-68EF-4EAB-7437-8628446BDC4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62EEC85C-2D39-5C5B-F58C-2CD8A0547D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087A-2284-44C1-9129-8A2AD41CC252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FF83B21-EA5D-B086-F29F-3DAD4AC07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CDC98BBC-3DDD-EDFA-815F-7B77ED44D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F641B-C7F1-48F1-AAA4-DD7DD5FB22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17637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E09BF10-4872-908B-3A33-2FB3A66F8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5A1C8BB-04CA-E91C-475B-4E41F4AC8A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087A-2284-44C1-9129-8A2AD41CC252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0EF3C5BF-2560-A706-D53A-4B0893D6BC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9AAF93F4-FE32-1268-6B84-3508447FA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F641B-C7F1-48F1-AAA4-DD7DD5FB22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870915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C8AC40E-12C6-1FF2-9EDC-9E26A5D49C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087A-2284-44C1-9129-8A2AD41CC252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D493BE9E-E436-C04A-D801-32720CCD4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6EFA9812-7615-3EEF-BA9B-FAA78350C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F641B-C7F1-48F1-AAA4-DD7DD5FB22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29116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A21DE55-EB3A-C0E8-4BCE-70EC443845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DEFE9D0-CC1B-4DE9-767C-C88595605B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483B8D1-42A1-EAD1-5E0E-2A42823095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E8B7FF0-BB84-D519-6F42-5B66DB9DB6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087A-2284-44C1-9129-8A2AD41CC252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4D97EA1-3499-DECB-44EF-AA3287ABA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769AF7B-EE8D-97C3-6BB1-686686095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F641B-C7F1-48F1-AAA4-DD7DD5FB22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545322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D2F274F-CC0B-FE12-4B68-4C3B4F072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74DF576-3416-9873-376E-FF0B1C273C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477139E-4369-F27C-00C8-B3D1250EFC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071239F-F6CF-DDF4-3819-E84BE0059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D8087A-2284-44C1-9129-8A2AD41CC252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39B1772-3D18-AE86-862A-DAADF24E8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102CBEC9-6C18-54EA-27D6-0C893DAE3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F641B-C7F1-48F1-AAA4-DD7DD5FB22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7000571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C430BA1-3AAB-CC42-83AA-4AE76D82B7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F90354D-26D5-6B8B-1E96-05A722E0D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1B8059E-3092-5891-20FE-6F66074973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D8087A-2284-44C1-9129-8A2AD41CC252}" type="datetimeFigureOut">
              <a:rPr lang="ru-RU" smtClean="0"/>
              <a:t>16.04.2025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A75335-F0AD-FC51-EABA-C555B08095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F4458467-9921-3AF0-FA78-2B0BC5E82F9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F641B-C7F1-48F1-AAA4-DD7DD5FB221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074292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slide" Target="slide3.xml"/><Relationship Id="rId1" Type="http://schemas.openxmlformats.org/officeDocument/2006/relationships/slideLayout" Target="../slideLayouts/slideLayout2.xml"/><Relationship Id="rId5" Type="http://schemas.openxmlformats.org/officeDocument/2006/relationships/slide" Target="slide19.xml"/><Relationship Id="rId4" Type="http://schemas.openxmlformats.org/officeDocument/2006/relationships/slide" Target="slide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" Target="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8304FB48-3114-7AF0-A293-3CF8BF62859E}"/>
              </a:ext>
            </a:extLst>
          </p:cNvPr>
          <p:cNvSpPr/>
          <p:nvPr/>
        </p:nvSpPr>
        <p:spPr>
          <a:xfrm>
            <a:off x="6990272" y="5780023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Подготовил студент группы П50-4-21 </a:t>
            </a:r>
          </a:p>
          <a:p>
            <a:pPr algn="ctr"/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Игошев Ростислав Вадимович</a:t>
            </a:r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69B8E505-8D3D-7BE0-729C-5E062A41D650}"/>
              </a:ext>
            </a:extLst>
          </p:cNvPr>
          <p:cNvSpPr txBox="1">
            <a:spLocks/>
          </p:cNvSpPr>
          <p:nvPr/>
        </p:nvSpPr>
        <p:spPr>
          <a:xfrm>
            <a:off x="1" y="-59722"/>
            <a:ext cx="12309894" cy="420902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3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Министерство науки и высшего образования Российской Федерации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Федеральное государственное бюджетное образовательное учреждение высшего образования «Российский экономический университет имени Г.В. Плеханова»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Московский приборостроительный техникум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Э</a:t>
            </a:r>
            <a:r>
              <a:rPr lang="ru-RU" sz="6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кзамен</a:t>
            </a:r>
          </a:p>
          <a:p>
            <a:endParaRPr lang="ru-RU" sz="6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по ПМ 04. «Сопровождение и обслуживание программного </a:t>
            </a:r>
          </a:p>
          <a:p>
            <a: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  <a:t>обеспечения компьютерных систем»</a:t>
            </a: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br>
              <a:rPr lang="ru-RU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ru-RU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781991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2EE419-F1AE-550E-A737-B38C115C97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3BBF7CC-3D2E-0DA2-1FA9-375E72846876}"/>
              </a:ext>
            </a:extLst>
          </p:cNvPr>
          <p:cNvSpPr txBox="1"/>
          <p:nvPr/>
        </p:nvSpPr>
        <p:spPr>
          <a:xfrm>
            <a:off x="3048000" y="-71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ПК 4.2</a:t>
            </a:r>
          </a:p>
        </p:txBody>
      </p:sp>
      <p:cxnSp>
        <p:nvCxnSpPr>
          <p:cNvPr id="11" name="Прямая со стрелкой 10">
            <a:hlinkClick r:id="rId2" action="ppaction://hlinksldjump"/>
            <a:extLst>
              <a:ext uri="{FF2B5EF4-FFF2-40B4-BE49-F238E27FC236}">
                <a16:creationId xmlns:a16="http://schemas.microsoft.com/office/drawing/2014/main" id="{B08FE60B-E941-C2C4-6EAF-4CAED9B334AE}"/>
              </a:ext>
            </a:extLst>
          </p:cNvPr>
          <p:cNvCxnSpPr>
            <a:cxnSpLocks/>
          </p:cNvCxnSpPr>
          <p:nvPr/>
        </p:nvCxnSpPr>
        <p:spPr>
          <a:xfrm flipV="1">
            <a:off x="11694160" y="5842000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3C1D667-799B-6CB1-9CD8-FEEECAC8FAA2}"/>
              </a:ext>
            </a:extLst>
          </p:cNvPr>
          <p:cNvSpPr txBox="1"/>
          <p:nvPr/>
        </p:nvSpPr>
        <p:spPr>
          <a:xfrm>
            <a:off x="3921218" y="1206340"/>
            <a:ext cx="434956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Развернутая </a:t>
            </a:r>
            <a:r>
              <a:rPr lang="en-US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Grafana</a:t>
            </a:r>
            <a:endParaRPr lang="ru-RU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3200E04-C9A5-07A4-7E0A-5384C69A5F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5058" y="2117196"/>
            <a:ext cx="9277350" cy="402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857350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Прямая со стрелкой 2">
            <a:hlinkClick r:id="rId2" action="ppaction://hlinksldjump"/>
            <a:extLst>
              <a:ext uri="{FF2B5EF4-FFF2-40B4-BE49-F238E27FC236}">
                <a16:creationId xmlns:a16="http://schemas.microsoft.com/office/drawing/2014/main" id="{240450CF-5B1D-3175-73D8-7A8163C07CFD}"/>
              </a:ext>
            </a:extLst>
          </p:cNvPr>
          <p:cNvCxnSpPr>
            <a:cxnSpLocks/>
          </p:cNvCxnSpPr>
          <p:nvPr/>
        </p:nvCxnSpPr>
        <p:spPr>
          <a:xfrm flipV="1">
            <a:off x="11755120" y="193302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C84B8AE-D195-B81F-ECD9-C166CAD3B582}"/>
              </a:ext>
            </a:extLst>
          </p:cNvPr>
          <p:cNvSpPr txBox="1"/>
          <p:nvPr/>
        </p:nvSpPr>
        <p:spPr>
          <a:xfrm>
            <a:off x="3048000" y="-71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ПК 4.2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A011523-1174-9D54-4DA2-24F477E21C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55" y="569353"/>
            <a:ext cx="7224371" cy="2859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E652A87C-9C23-0443-02F4-7B1B3B946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455" y="3537399"/>
            <a:ext cx="7224370" cy="2790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8291FE1-DE13-75D9-4A10-9879BA011427}"/>
              </a:ext>
            </a:extLst>
          </p:cNvPr>
          <p:cNvSpPr txBox="1"/>
          <p:nvPr/>
        </p:nvSpPr>
        <p:spPr>
          <a:xfrm>
            <a:off x="7555832" y="3044279"/>
            <a:ext cx="43690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Тестирование производительности веб-приложения через 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Locust</a:t>
            </a:r>
            <a:endParaRPr lang="ru-RU" sz="2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790954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442E084-1CB4-4043-40CC-FEEA1BCB36A0}"/>
              </a:ext>
            </a:extLst>
          </p:cNvPr>
          <p:cNvSpPr txBox="1"/>
          <p:nvPr/>
        </p:nvSpPr>
        <p:spPr>
          <a:xfrm>
            <a:off x="3048000" y="-71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ПК 4.2</a:t>
            </a:r>
          </a:p>
        </p:txBody>
      </p:sp>
      <p:cxnSp>
        <p:nvCxnSpPr>
          <p:cNvPr id="7" name="Прямая со стрелкой 6">
            <a:hlinkClick r:id="rId2" action="ppaction://hlinksldjump"/>
            <a:extLst>
              <a:ext uri="{FF2B5EF4-FFF2-40B4-BE49-F238E27FC236}">
                <a16:creationId xmlns:a16="http://schemas.microsoft.com/office/drawing/2014/main" id="{C2192498-5DCA-904F-34A2-6924B042AA5A}"/>
              </a:ext>
            </a:extLst>
          </p:cNvPr>
          <p:cNvCxnSpPr>
            <a:cxnSpLocks/>
          </p:cNvCxnSpPr>
          <p:nvPr/>
        </p:nvCxnSpPr>
        <p:spPr>
          <a:xfrm flipV="1">
            <a:off x="11694160" y="5842000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62FE39F6-593D-4D6F-E011-A2A87D042754}"/>
              </a:ext>
            </a:extLst>
          </p:cNvPr>
          <p:cNvSpPr txBox="1"/>
          <p:nvPr/>
        </p:nvSpPr>
        <p:spPr>
          <a:xfrm>
            <a:off x="6612968" y="2018467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Дашборд</a:t>
            </a: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с метриками ответов по статусу</a:t>
            </a:r>
            <a:endParaRPr lang="ru-RU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1590203-CFFD-E354-60FB-18A666C11A1F}"/>
              </a:ext>
            </a:extLst>
          </p:cNvPr>
          <p:cNvSpPr txBox="1"/>
          <p:nvPr/>
        </p:nvSpPr>
        <p:spPr>
          <a:xfrm>
            <a:off x="5140302" y="5253795"/>
            <a:ext cx="6096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Alert </a:t>
            </a: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от 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Grafana </a:t>
            </a:r>
            <a:r>
              <a:rPr lang="ru-RU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через </a:t>
            </a:r>
            <a:r>
              <a:rPr lang="en-US" sz="2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mail.ru</a:t>
            </a:r>
            <a:endParaRPr lang="ru-RU" sz="2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CC92F01-675F-B6DD-50B6-D5F2CC8D7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81" y="616050"/>
            <a:ext cx="6532687" cy="3235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50F78B3-E6AE-BF49-C23B-40EB0FE398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283" y="4068910"/>
            <a:ext cx="5319492" cy="2525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812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14273-8EBF-A1F4-0D46-22791EAFF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9AFB84-EC5F-1D20-041D-6AB799A6E5C1}"/>
              </a:ext>
            </a:extLst>
          </p:cNvPr>
          <p:cNvSpPr txBox="1"/>
          <p:nvPr/>
        </p:nvSpPr>
        <p:spPr>
          <a:xfrm>
            <a:off x="2714949" y="240006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Разработка собственных метрик</a:t>
            </a: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4" name="Прямая со стрелкой 3">
            <a:hlinkClick r:id="rId2" action="ppaction://hlinksldjump"/>
            <a:extLst>
              <a:ext uri="{FF2B5EF4-FFF2-40B4-BE49-F238E27FC236}">
                <a16:creationId xmlns:a16="http://schemas.microsoft.com/office/drawing/2014/main" id="{D6A1492A-FEA0-4556-B718-4BB3236982A6}"/>
              </a:ext>
            </a:extLst>
          </p:cNvPr>
          <p:cNvCxnSpPr>
            <a:cxnSpLocks/>
          </p:cNvCxnSpPr>
          <p:nvPr/>
        </p:nvCxnSpPr>
        <p:spPr>
          <a:xfrm flipV="1">
            <a:off x="11694160" y="5842000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ED47320-09E7-146B-D9B9-39FD1D36E1F0}"/>
              </a:ext>
            </a:extLst>
          </p:cNvPr>
          <p:cNvSpPr txBox="1"/>
          <p:nvPr/>
        </p:nvSpPr>
        <p:spPr>
          <a:xfrm>
            <a:off x="2969992" y="4814508"/>
            <a:ext cx="558591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Применение метода для считывания данных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51BE4-5810-CCFB-8CE3-C310988841F0}"/>
              </a:ext>
            </a:extLst>
          </p:cNvPr>
          <p:cNvSpPr txBox="1"/>
          <p:nvPr/>
        </p:nvSpPr>
        <p:spPr>
          <a:xfrm>
            <a:off x="3048000" y="-71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ПК 4.2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BECCE24F-0078-0952-D4A1-887AAAAFACA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9178"/>
          <a:stretch/>
        </p:blipFill>
        <p:spPr>
          <a:xfrm>
            <a:off x="388555" y="1215269"/>
            <a:ext cx="10748788" cy="1286143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032DE44-9879-59C7-3D5E-F4A68D4A58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55" y="3289650"/>
            <a:ext cx="10748788" cy="14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142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1C813256-A479-FB8D-8103-C95AEE186CF6}"/>
              </a:ext>
            </a:extLst>
          </p:cNvPr>
          <p:cNvSpPr txBox="1"/>
          <p:nvPr/>
        </p:nvSpPr>
        <p:spPr>
          <a:xfrm>
            <a:off x="3048000" y="-71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ПК 4.2</a:t>
            </a:r>
          </a:p>
        </p:txBody>
      </p:sp>
      <p:cxnSp>
        <p:nvCxnSpPr>
          <p:cNvPr id="7" name="Прямая со стрелкой 6">
            <a:hlinkClick r:id="rId2" action="ppaction://hlinksldjump"/>
            <a:extLst>
              <a:ext uri="{FF2B5EF4-FFF2-40B4-BE49-F238E27FC236}">
                <a16:creationId xmlns:a16="http://schemas.microsoft.com/office/drawing/2014/main" id="{4D1C9F64-002D-302A-983E-25901D98471B}"/>
              </a:ext>
            </a:extLst>
          </p:cNvPr>
          <p:cNvCxnSpPr>
            <a:cxnSpLocks/>
          </p:cNvCxnSpPr>
          <p:nvPr/>
        </p:nvCxnSpPr>
        <p:spPr>
          <a:xfrm flipV="1">
            <a:off x="11694160" y="5842000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F114EF4-B5E4-93F7-F550-D4726C8770B5}"/>
              </a:ext>
            </a:extLst>
          </p:cNvPr>
          <p:cNvSpPr txBox="1"/>
          <p:nvPr/>
        </p:nvSpPr>
        <p:spPr>
          <a:xfrm>
            <a:off x="5772722" y="492379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Сервис 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Telegraf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 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docker-compose</a:t>
            </a: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B78D3550-10EA-C9DC-D339-05B63FA19C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48" y="771736"/>
            <a:ext cx="5655028" cy="31264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02C1E7B-02EE-DD5D-6EDF-39C3DF0325A5}"/>
              </a:ext>
            </a:extLst>
          </p:cNvPr>
          <p:cNvSpPr txBox="1"/>
          <p:nvPr/>
        </p:nvSpPr>
        <p:spPr>
          <a:xfrm>
            <a:off x="67662" y="423915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telegraf.conf</a:t>
            </a: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2E002A6E-D834-60D6-9DE6-EDCD615B08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4719" y="771736"/>
            <a:ext cx="5369133" cy="4225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06239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F83C1CA-15F2-B1F4-64C5-77BB9495656C}"/>
              </a:ext>
            </a:extLst>
          </p:cNvPr>
          <p:cNvSpPr txBox="1"/>
          <p:nvPr/>
        </p:nvSpPr>
        <p:spPr>
          <a:xfrm>
            <a:off x="4605154" y="16557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InfluxDB</a:t>
            </a: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664A6D-3DA0-9C5D-D24A-2AA7633DD8C4}"/>
              </a:ext>
            </a:extLst>
          </p:cNvPr>
          <p:cNvSpPr txBox="1"/>
          <p:nvPr/>
        </p:nvSpPr>
        <p:spPr>
          <a:xfrm>
            <a:off x="4730283" y="47656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Grafana</a:t>
            </a: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9" name="Прямая со стрелкой 8">
            <a:hlinkClick r:id="rId2" action="ppaction://hlinksldjump"/>
            <a:extLst>
              <a:ext uri="{FF2B5EF4-FFF2-40B4-BE49-F238E27FC236}">
                <a16:creationId xmlns:a16="http://schemas.microsoft.com/office/drawing/2014/main" id="{1BDBCFAB-7D3A-1A64-C833-AE2DCCAF79E5}"/>
              </a:ext>
            </a:extLst>
          </p:cNvPr>
          <p:cNvCxnSpPr>
            <a:cxnSpLocks/>
          </p:cNvCxnSpPr>
          <p:nvPr/>
        </p:nvCxnSpPr>
        <p:spPr>
          <a:xfrm flipV="1">
            <a:off x="11826240" y="294640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D7A4D7D-C5C6-41A9-E289-7FA6313CB354}"/>
              </a:ext>
            </a:extLst>
          </p:cNvPr>
          <p:cNvSpPr txBox="1"/>
          <p:nvPr/>
        </p:nvSpPr>
        <p:spPr>
          <a:xfrm>
            <a:off x="3048000" y="-71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ПК 4.2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C06F03F9-972D-B3FC-F337-55F3E701A4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26" y="392662"/>
            <a:ext cx="5947862" cy="296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0C52B21E-DDCF-0B0E-1303-DF239B64C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926" y="3429000"/>
            <a:ext cx="5923435" cy="296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94594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3FCB06-690B-1036-EFA1-69B3B57D42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96C2ED3-D317-157A-CE0F-4D6549F97E8D}"/>
              </a:ext>
            </a:extLst>
          </p:cNvPr>
          <p:cNvSpPr txBox="1"/>
          <p:nvPr/>
        </p:nvSpPr>
        <p:spPr>
          <a:xfrm>
            <a:off x="675640" y="2347575"/>
            <a:ext cx="108407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ПК 4.</a:t>
            </a:r>
            <a:r>
              <a:rPr lang="en-US" sz="36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ru-RU" sz="36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Выполнять работы по модификации отдельных компонент программного обеспечения в соответствии с потребностями заказчика</a:t>
            </a:r>
          </a:p>
        </p:txBody>
      </p:sp>
      <p:cxnSp>
        <p:nvCxnSpPr>
          <p:cNvPr id="2" name="Прямая со стрелкой 1">
            <a:hlinkClick r:id="rId2" action="ppaction://hlinksldjump"/>
            <a:extLst>
              <a:ext uri="{FF2B5EF4-FFF2-40B4-BE49-F238E27FC236}">
                <a16:creationId xmlns:a16="http://schemas.microsoft.com/office/drawing/2014/main" id="{B9382E2E-B95D-B6D2-9A6E-6EE9636185F1}"/>
              </a:ext>
            </a:extLst>
          </p:cNvPr>
          <p:cNvCxnSpPr>
            <a:cxnSpLocks/>
          </p:cNvCxnSpPr>
          <p:nvPr/>
        </p:nvCxnSpPr>
        <p:spPr>
          <a:xfrm flipV="1">
            <a:off x="11694160" y="5842000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21073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F4D5697-2E88-D2EF-E71B-48D7FA548A0E}"/>
              </a:ext>
            </a:extLst>
          </p:cNvPr>
          <p:cNvSpPr txBox="1"/>
          <p:nvPr/>
        </p:nvSpPr>
        <p:spPr>
          <a:xfrm>
            <a:off x="-1944157" y="433504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Коммиты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AA4CB2-6838-79C4-20CC-826B7249C493}"/>
              </a:ext>
            </a:extLst>
          </p:cNvPr>
          <p:cNvSpPr txBox="1"/>
          <p:nvPr/>
        </p:nvSpPr>
        <p:spPr>
          <a:xfrm>
            <a:off x="-2384385" y="0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ПК 4.3</a:t>
            </a:r>
          </a:p>
        </p:txBody>
      </p:sp>
      <p:cxnSp>
        <p:nvCxnSpPr>
          <p:cNvPr id="16" name="Прямая со стрелкой 15">
            <a:hlinkClick r:id="rId2" action="ppaction://hlinksldjump"/>
            <a:extLst>
              <a:ext uri="{FF2B5EF4-FFF2-40B4-BE49-F238E27FC236}">
                <a16:creationId xmlns:a16="http://schemas.microsoft.com/office/drawing/2014/main" id="{F70D4185-DBED-CB3D-F318-51D14195F9CB}"/>
              </a:ext>
            </a:extLst>
          </p:cNvPr>
          <p:cNvCxnSpPr>
            <a:cxnSpLocks/>
          </p:cNvCxnSpPr>
          <p:nvPr/>
        </p:nvCxnSpPr>
        <p:spPr>
          <a:xfrm flipV="1">
            <a:off x="11694160" y="5842000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02865F7-1E3C-4538-6DC6-1E530C7F9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1843" y="609502"/>
            <a:ext cx="5542338" cy="3800230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9E75445A-2CD4-AB18-6001-035BFD4E70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543" y="4895401"/>
            <a:ext cx="5409020" cy="169870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53B5AA7D-2D37-5929-DF96-4FA9A0AF481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5814"/>
          <a:stretch/>
        </p:blipFill>
        <p:spPr>
          <a:xfrm>
            <a:off x="5636563" y="5004257"/>
            <a:ext cx="5542339" cy="148098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80CFB4A-FD61-7CBE-98C2-F6319E2E6C86}"/>
              </a:ext>
            </a:extLst>
          </p:cNvPr>
          <p:cNvSpPr txBox="1"/>
          <p:nvPr/>
        </p:nvSpPr>
        <p:spPr>
          <a:xfrm>
            <a:off x="806682" y="1986397"/>
            <a:ext cx="33822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Задача спринта в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Jira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42484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4D10AD63-D449-F318-257A-DFEEDAAF0785}"/>
              </a:ext>
            </a:extLst>
          </p:cNvPr>
          <p:cNvSpPr txBox="1"/>
          <p:nvPr/>
        </p:nvSpPr>
        <p:spPr>
          <a:xfrm>
            <a:off x="3048000" y="2076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ПК 4.3</a:t>
            </a:r>
          </a:p>
        </p:txBody>
      </p:sp>
      <p:cxnSp>
        <p:nvCxnSpPr>
          <p:cNvPr id="12" name="Прямая со стрелкой 11">
            <a:hlinkClick r:id="rId2" action="ppaction://hlinksldjump"/>
            <a:extLst>
              <a:ext uri="{FF2B5EF4-FFF2-40B4-BE49-F238E27FC236}">
                <a16:creationId xmlns:a16="http://schemas.microsoft.com/office/drawing/2014/main" id="{FAA8B8D8-0B29-C44E-4867-8EB40C910D88}"/>
              </a:ext>
            </a:extLst>
          </p:cNvPr>
          <p:cNvCxnSpPr>
            <a:cxnSpLocks/>
          </p:cNvCxnSpPr>
          <p:nvPr/>
        </p:nvCxnSpPr>
        <p:spPr>
          <a:xfrm flipV="1">
            <a:off x="11694160" y="5842000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90E0F99-1537-D96E-FB54-6A6148464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82432"/>
            <a:ext cx="7632700" cy="405897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AE28FD2-32BC-7AB5-689B-099B342C0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8160" y="3172955"/>
            <a:ext cx="7178036" cy="36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8934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4F83A-5E2F-D05F-9E40-A1FAEA5CF6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71FEB16-8A3D-18BE-3216-D3DE9569C6FD}"/>
              </a:ext>
            </a:extLst>
          </p:cNvPr>
          <p:cNvSpPr txBox="1"/>
          <p:nvPr/>
        </p:nvSpPr>
        <p:spPr>
          <a:xfrm>
            <a:off x="675640" y="2347575"/>
            <a:ext cx="108407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ПК 4.</a:t>
            </a:r>
            <a:r>
              <a:rPr lang="en-US" sz="36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ru-RU" sz="36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Обеспечивать защиту программного обеспечения компьютерных систем программными средствами</a:t>
            </a:r>
          </a:p>
        </p:txBody>
      </p:sp>
      <p:cxnSp>
        <p:nvCxnSpPr>
          <p:cNvPr id="2" name="Прямая со стрелкой 1">
            <a:hlinkClick r:id="rId2" action="ppaction://hlinksldjump"/>
            <a:extLst>
              <a:ext uri="{FF2B5EF4-FFF2-40B4-BE49-F238E27FC236}">
                <a16:creationId xmlns:a16="http://schemas.microsoft.com/office/drawing/2014/main" id="{CB6F054A-F02B-0BC0-DD2F-7C4E1B9B4A3C}"/>
              </a:ext>
            </a:extLst>
          </p:cNvPr>
          <p:cNvCxnSpPr>
            <a:cxnSpLocks/>
          </p:cNvCxnSpPr>
          <p:nvPr/>
        </p:nvCxnSpPr>
        <p:spPr>
          <a:xfrm flipV="1">
            <a:off x="11694160" y="5842000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5309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>
            <a:extLst>
              <a:ext uri="{FF2B5EF4-FFF2-40B4-BE49-F238E27FC236}">
                <a16:creationId xmlns:a16="http://schemas.microsoft.com/office/drawing/2014/main" id="{78CABC21-FBA1-27E6-BCC2-C4167523579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 txBox="1">
            <a:spLocks/>
          </p:cNvSpPr>
          <p:nvPr/>
        </p:nvSpPr>
        <p:spPr>
          <a:xfrm>
            <a:off x="838200" y="985520"/>
            <a:ext cx="10515600" cy="56292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Содержание</a:t>
            </a:r>
          </a:p>
        </p:txBody>
      </p:sp>
      <p:sp>
        <p:nvSpPr>
          <p:cNvPr id="5" name="Текст 6">
            <a:extLst>
              <a:ext uri="{FF2B5EF4-FFF2-40B4-BE49-F238E27FC236}">
                <a16:creationId xmlns:a16="http://schemas.microsoft.com/office/drawing/2014/main" id="{36D9AADD-1C40-2569-B10D-78BECF6FCE89}"/>
              </a:ext>
            </a:extLst>
          </p:cNvPr>
          <p:cNvSpPr txBox="1">
            <a:spLocks/>
          </p:cNvSpPr>
          <p:nvPr/>
        </p:nvSpPr>
        <p:spPr>
          <a:xfrm>
            <a:off x="838200" y="1825624"/>
            <a:ext cx="10515600" cy="40468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ПК 4.1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 action="ppaction://hlinksldjump"/>
              </a:rPr>
              <a:t>Осуществлять инсталляцию, настройку и обслуживание программного обеспечения компьютерных систем</a:t>
            </a:r>
            <a:endParaRPr lang="ru-RU" sz="2000" dirty="0">
              <a:solidFill>
                <a:srgbClr val="222222"/>
              </a:solidFill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ПК 4.2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 action="ppaction://hlinksldjump"/>
              </a:rPr>
              <a:t>Осуществлять измерения эксплуатационных характеристик программного обеспечения компьютерных систем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ПК 4.3 </a:t>
            </a:r>
            <a:r>
              <a:rPr lang="ru-RU" sz="20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 action="ppaction://hlinksldjump"/>
              </a:rPr>
              <a:t>Выполнять работы по модификации отдельных компонент программного обеспечения в соответствии с потребностями заказчика</a:t>
            </a:r>
            <a:endParaRPr lang="ru-RU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ПК 4.4 </a:t>
            </a:r>
            <a:r>
              <a:rPr lang="ru-RU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 action="ppaction://hlinksldjump"/>
              </a:rPr>
              <a:t>Обеспечивать защиту программного обеспечения компьютерных систем программными средствами</a:t>
            </a:r>
            <a:endParaRPr lang="ru-RU" sz="2000" b="0" i="0" dirty="0">
              <a:solidFill>
                <a:srgbClr val="222222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3832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DBBF87E5-FCB1-BFF5-4305-1D7E4100D528}"/>
              </a:ext>
            </a:extLst>
          </p:cNvPr>
          <p:cNvSpPr txBox="1"/>
          <p:nvPr/>
        </p:nvSpPr>
        <p:spPr>
          <a:xfrm>
            <a:off x="355283" y="1943705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Хэширование пароля</a:t>
            </a: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1" name="Прямая со стрелкой 10">
            <a:hlinkClick r:id="rId2" action="ppaction://hlinksldjump"/>
            <a:extLst>
              <a:ext uri="{FF2B5EF4-FFF2-40B4-BE49-F238E27FC236}">
                <a16:creationId xmlns:a16="http://schemas.microsoft.com/office/drawing/2014/main" id="{2728AC30-6BCE-DA9D-D58A-1CFF6FC2CF62}"/>
              </a:ext>
            </a:extLst>
          </p:cNvPr>
          <p:cNvCxnSpPr>
            <a:cxnSpLocks/>
          </p:cNvCxnSpPr>
          <p:nvPr/>
        </p:nvCxnSpPr>
        <p:spPr>
          <a:xfrm flipV="1">
            <a:off x="11795760" y="5821680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4CF3A95B-DCDB-2EA2-0BFD-356FA09C9BAB}"/>
              </a:ext>
            </a:extLst>
          </p:cNvPr>
          <p:cNvSpPr txBox="1"/>
          <p:nvPr/>
        </p:nvSpPr>
        <p:spPr>
          <a:xfrm>
            <a:off x="2143760" y="13007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ПК 4.4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02748B4-D825-E9CD-D6C9-81EF74EB9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239" y="4749207"/>
            <a:ext cx="10627360" cy="1592966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A1D8D78-DE9A-B387-0C4D-362F2AE406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8226" y="647700"/>
            <a:ext cx="4810373" cy="44300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E4BEA6A-25F4-E17A-90BB-2B220E2D7942}"/>
              </a:ext>
            </a:extLst>
          </p:cNvPr>
          <p:cNvSpPr txBox="1"/>
          <p:nvPr/>
        </p:nvSpPr>
        <p:spPr>
          <a:xfrm>
            <a:off x="-81245" y="442081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Хэш-пароль в БД</a:t>
            </a: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4677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BE1087-9B68-625B-B8B2-670FF6C151EB}"/>
              </a:ext>
            </a:extLst>
          </p:cNvPr>
          <p:cNvSpPr txBox="1"/>
          <p:nvPr/>
        </p:nvSpPr>
        <p:spPr>
          <a:xfrm>
            <a:off x="3048000" y="4735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ПК 4.4</a:t>
            </a:r>
          </a:p>
        </p:txBody>
      </p:sp>
      <p:cxnSp>
        <p:nvCxnSpPr>
          <p:cNvPr id="5" name="Прямая со стрелкой 4">
            <a:hlinkClick r:id="rId2" action="ppaction://hlinksldjump"/>
            <a:extLst>
              <a:ext uri="{FF2B5EF4-FFF2-40B4-BE49-F238E27FC236}">
                <a16:creationId xmlns:a16="http://schemas.microsoft.com/office/drawing/2014/main" id="{04F31CC3-D75A-7628-2014-C018C229596E}"/>
              </a:ext>
            </a:extLst>
          </p:cNvPr>
          <p:cNvCxnSpPr>
            <a:cxnSpLocks/>
          </p:cNvCxnSpPr>
          <p:nvPr/>
        </p:nvCxnSpPr>
        <p:spPr>
          <a:xfrm flipV="1">
            <a:off x="11694160" y="5842000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136D0ED3-10CC-EADE-FF56-DF9C00B3F861}"/>
              </a:ext>
            </a:extLst>
          </p:cNvPr>
          <p:cNvSpPr txBox="1"/>
          <p:nvPr/>
        </p:nvSpPr>
        <p:spPr>
          <a:xfrm>
            <a:off x="-249294" y="1584431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Использование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.env </a:t>
            </a:r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файла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4884963-C028-3D99-87E5-2798646D19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75" y="5093727"/>
            <a:ext cx="9902722" cy="960564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E6548189-B715-1BEA-FC5F-7FAFBD48E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106" y="1350345"/>
            <a:ext cx="5166144" cy="325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904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68896-AFB3-80C5-DC05-D47C620660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43A017-DDEB-716F-2983-12188239EA96}"/>
              </a:ext>
            </a:extLst>
          </p:cNvPr>
          <p:cNvSpPr txBox="1"/>
          <p:nvPr/>
        </p:nvSpPr>
        <p:spPr>
          <a:xfrm>
            <a:off x="3048000" y="47352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ПК 4.4</a:t>
            </a:r>
          </a:p>
        </p:txBody>
      </p:sp>
      <p:cxnSp>
        <p:nvCxnSpPr>
          <p:cNvPr id="5" name="Прямая со стрелкой 4">
            <a:hlinkClick r:id="rId2" action="ppaction://hlinksldjump"/>
            <a:extLst>
              <a:ext uri="{FF2B5EF4-FFF2-40B4-BE49-F238E27FC236}">
                <a16:creationId xmlns:a16="http://schemas.microsoft.com/office/drawing/2014/main" id="{662CF39D-AA27-2C09-2097-BEA04D690EC3}"/>
              </a:ext>
            </a:extLst>
          </p:cNvPr>
          <p:cNvCxnSpPr>
            <a:cxnSpLocks/>
          </p:cNvCxnSpPr>
          <p:nvPr/>
        </p:nvCxnSpPr>
        <p:spPr>
          <a:xfrm flipV="1">
            <a:off x="11694160" y="5842000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945C77A-AC5A-372D-D1A4-22A6D58ABF04}"/>
              </a:ext>
            </a:extLst>
          </p:cNvPr>
          <p:cNvSpPr txBox="1"/>
          <p:nvPr/>
        </p:nvSpPr>
        <p:spPr>
          <a:xfrm>
            <a:off x="2746408" y="970419"/>
            <a:ext cx="66991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Разграничение прав доступа в программе</a:t>
            </a: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2809557-F5F6-742A-F458-8F97CA8C7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197" y="1787778"/>
            <a:ext cx="4670269" cy="1831478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132B2CA-78BC-4AF9-DF97-D7705646AB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5189" y="2802751"/>
            <a:ext cx="7122693" cy="379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2886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 стрелкой 7">
            <a:hlinkClick r:id="rId3" action="ppaction://hlinksldjump"/>
            <a:extLst>
              <a:ext uri="{FF2B5EF4-FFF2-40B4-BE49-F238E27FC236}">
                <a16:creationId xmlns:a16="http://schemas.microsoft.com/office/drawing/2014/main" id="{E0FAB63A-09B6-017B-AD08-58CBB59F1B03}"/>
              </a:ext>
            </a:extLst>
          </p:cNvPr>
          <p:cNvCxnSpPr>
            <a:cxnSpLocks/>
          </p:cNvCxnSpPr>
          <p:nvPr/>
        </p:nvCxnSpPr>
        <p:spPr>
          <a:xfrm flipV="1">
            <a:off x="11694160" y="5842000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5571AB-9E3C-CFEA-02D6-A0F0FF92CA53}"/>
              </a:ext>
            </a:extLst>
          </p:cNvPr>
          <p:cNvSpPr txBox="1"/>
          <p:nvPr/>
        </p:nvSpPr>
        <p:spPr>
          <a:xfrm>
            <a:off x="3048000" y="-71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ПК 4.4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3408389-4974-7404-3540-9D024B13CDAD}"/>
              </a:ext>
            </a:extLst>
          </p:cNvPr>
          <p:cNvSpPr txBox="1"/>
          <p:nvPr/>
        </p:nvSpPr>
        <p:spPr>
          <a:xfrm>
            <a:off x="2829827" y="617419"/>
            <a:ext cx="780737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Авторизация и регистрация через </a:t>
            </a:r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Firebase</a:t>
            </a: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95C4811D-5A64-DF64-EE54-16CD49538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3810" y="1334292"/>
            <a:ext cx="2366550" cy="525981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62B495D-F494-3462-C00A-A5A62B94CB7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30518" y="1297104"/>
            <a:ext cx="2383564" cy="52969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6F9988C2-80F4-2285-27E5-8703ED6758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8602" y="1669700"/>
            <a:ext cx="5598795" cy="3367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1980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DCB7988-04C5-2420-29EB-BA007AF56657}"/>
              </a:ext>
            </a:extLst>
          </p:cNvPr>
          <p:cNvSpPr txBox="1"/>
          <p:nvPr/>
        </p:nvSpPr>
        <p:spPr>
          <a:xfrm>
            <a:off x="3048000" y="-71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ПК 4.4</a:t>
            </a:r>
          </a:p>
        </p:txBody>
      </p:sp>
      <p:cxnSp>
        <p:nvCxnSpPr>
          <p:cNvPr id="7" name="Прямая со стрелкой 6">
            <a:hlinkClick r:id="rId2" action="ppaction://hlinksldjump"/>
            <a:extLst>
              <a:ext uri="{FF2B5EF4-FFF2-40B4-BE49-F238E27FC236}">
                <a16:creationId xmlns:a16="http://schemas.microsoft.com/office/drawing/2014/main" id="{9706C0A4-CC30-C6BD-FC9E-20863189200F}"/>
              </a:ext>
            </a:extLst>
          </p:cNvPr>
          <p:cNvCxnSpPr>
            <a:cxnSpLocks/>
          </p:cNvCxnSpPr>
          <p:nvPr/>
        </p:nvCxnSpPr>
        <p:spPr>
          <a:xfrm flipV="1">
            <a:off x="11694160" y="5842000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F44F6C1C-C362-0912-14F4-8B5EC1E058F2}"/>
              </a:ext>
            </a:extLst>
          </p:cNvPr>
          <p:cNvSpPr txBox="1"/>
          <p:nvPr/>
        </p:nvSpPr>
        <p:spPr>
          <a:xfrm>
            <a:off x="3048000" y="567392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Firebase</a:t>
            </a: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80D1B603-CA27-A121-58EC-D4BDF1F1AC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7325" y="1090613"/>
            <a:ext cx="9277350" cy="4676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7850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Прямая со стрелкой 7">
            <a:hlinkClick r:id="rId2" action="ppaction://hlinksldjump"/>
            <a:extLst>
              <a:ext uri="{FF2B5EF4-FFF2-40B4-BE49-F238E27FC236}">
                <a16:creationId xmlns:a16="http://schemas.microsoft.com/office/drawing/2014/main" id="{BFC95539-0AA5-2CB7-7448-424CBE6A57F8}"/>
              </a:ext>
            </a:extLst>
          </p:cNvPr>
          <p:cNvCxnSpPr>
            <a:cxnSpLocks/>
          </p:cNvCxnSpPr>
          <p:nvPr/>
        </p:nvCxnSpPr>
        <p:spPr>
          <a:xfrm flipV="1">
            <a:off x="11694160" y="5842000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1E7C691-7B25-7BA7-7AB2-72994879F589}"/>
              </a:ext>
            </a:extLst>
          </p:cNvPr>
          <p:cNvSpPr txBox="1"/>
          <p:nvPr/>
        </p:nvSpPr>
        <p:spPr>
          <a:xfrm>
            <a:off x="3048000" y="-71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ПК 4.4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AB7840F-FEE5-A37E-DDAD-33AF283BB828}"/>
              </a:ext>
            </a:extLst>
          </p:cNvPr>
          <p:cNvSpPr txBox="1"/>
          <p:nvPr/>
        </p:nvSpPr>
        <p:spPr>
          <a:xfrm>
            <a:off x="3047999" y="491089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Обфускация кода</a:t>
            </a: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4BBE82F-9BD3-EA4D-AEE5-CC590BD31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8777" y="721921"/>
            <a:ext cx="3400425" cy="1409700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EEF1522-D74F-42FC-4BEB-10A720CBDE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8777" y="2362453"/>
            <a:ext cx="7719461" cy="4202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3578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3F45D77C-53BA-C48E-2717-92A73A93F6D7}"/>
              </a:ext>
            </a:extLst>
          </p:cNvPr>
          <p:cNvSpPr txBox="1"/>
          <p:nvPr/>
        </p:nvSpPr>
        <p:spPr>
          <a:xfrm>
            <a:off x="675640" y="2347575"/>
            <a:ext cx="108407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ПК 4.1 </a:t>
            </a:r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Осуществлять инсталляцию, настройку и обслуживание программного обеспечения компьютерных систем</a:t>
            </a:r>
          </a:p>
        </p:txBody>
      </p:sp>
      <p:cxnSp>
        <p:nvCxnSpPr>
          <p:cNvPr id="2" name="Прямая со стрелкой 1">
            <a:hlinkClick r:id="rId2" action="ppaction://hlinksldjump"/>
            <a:extLst>
              <a:ext uri="{FF2B5EF4-FFF2-40B4-BE49-F238E27FC236}">
                <a16:creationId xmlns:a16="http://schemas.microsoft.com/office/drawing/2014/main" id="{E65FA6C6-EB68-6DB6-9BA7-994151B880D7}"/>
              </a:ext>
            </a:extLst>
          </p:cNvPr>
          <p:cNvCxnSpPr>
            <a:cxnSpLocks/>
          </p:cNvCxnSpPr>
          <p:nvPr/>
        </p:nvCxnSpPr>
        <p:spPr>
          <a:xfrm flipV="1">
            <a:off x="11694160" y="5842000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94308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Прямая со стрелкой 3">
            <a:hlinkClick r:id="rId2" action="ppaction://hlinksldjump"/>
            <a:extLst>
              <a:ext uri="{FF2B5EF4-FFF2-40B4-BE49-F238E27FC236}">
                <a16:creationId xmlns:a16="http://schemas.microsoft.com/office/drawing/2014/main" id="{8A998555-C6E2-EB45-BED4-79245D3CB989}"/>
              </a:ext>
            </a:extLst>
          </p:cNvPr>
          <p:cNvCxnSpPr>
            <a:cxnSpLocks/>
          </p:cNvCxnSpPr>
          <p:nvPr/>
        </p:nvCxnSpPr>
        <p:spPr>
          <a:xfrm flipV="1">
            <a:off x="11694160" y="5842000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8D2F730-AAE6-A046-D8DB-E6DCDBBF7598}"/>
              </a:ext>
            </a:extLst>
          </p:cNvPr>
          <p:cNvSpPr txBox="1"/>
          <p:nvPr/>
        </p:nvSpPr>
        <p:spPr>
          <a:xfrm>
            <a:off x="3047997" y="10136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ПК 4.1</a:t>
            </a:r>
          </a:p>
        </p:txBody>
      </p:sp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879AEB62-E7AE-2A43-A458-D5488BD8BA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165" y="665382"/>
            <a:ext cx="2791236" cy="3018205"/>
          </a:xfrm>
          <a:prstGeom prst="rect">
            <a:avLst/>
          </a:prstGeom>
        </p:spPr>
      </p:pic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3E157E0C-2BD5-0D3C-E047-95C6A6B58D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164" y="4806766"/>
            <a:ext cx="3400831" cy="141128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F87499C-D186-4C53-6CE0-D735A6265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64" y="3928349"/>
            <a:ext cx="4254276" cy="638512"/>
          </a:xfrm>
          <a:prstGeom prst="rect">
            <a:avLst/>
          </a:prstGeom>
        </p:spPr>
      </p:pic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07C7CA62-D545-021D-4C07-B3E25DBAE0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43" r="11662"/>
          <a:stretch/>
        </p:blipFill>
        <p:spPr>
          <a:xfrm>
            <a:off x="8310884" y="665382"/>
            <a:ext cx="2414202" cy="5552669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7032635-2E7E-5059-D352-CA14DCD42839}"/>
              </a:ext>
            </a:extLst>
          </p:cNvPr>
          <p:cNvSpPr txBox="1"/>
          <p:nvPr/>
        </p:nvSpPr>
        <p:spPr>
          <a:xfrm>
            <a:off x="3381034" y="1849489"/>
            <a:ext cx="29927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Запуск сборки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apk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FBE2E0F-EB3C-37D8-9F34-35D753A82599}"/>
              </a:ext>
            </a:extLst>
          </p:cNvPr>
          <p:cNvSpPr txBox="1"/>
          <p:nvPr/>
        </p:nvSpPr>
        <p:spPr>
          <a:xfrm>
            <a:off x="4659684" y="4163594"/>
            <a:ext cx="34281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Успешная сборка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apk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CA3EAEA-E5A5-EAD8-643B-284D6752E8AF}"/>
              </a:ext>
            </a:extLst>
          </p:cNvPr>
          <p:cNvSpPr txBox="1"/>
          <p:nvPr/>
        </p:nvSpPr>
        <p:spPr>
          <a:xfrm>
            <a:off x="3679834" y="5512408"/>
            <a:ext cx="23951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Созданная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apk</a:t>
            </a:r>
            <a:endParaRPr lang="ru-RU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111628D-92AC-8F62-4E99-7ECE5ED1E3BB}"/>
              </a:ext>
            </a:extLst>
          </p:cNvPr>
          <p:cNvSpPr txBox="1"/>
          <p:nvPr/>
        </p:nvSpPr>
        <p:spPr>
          <a:xfrm>
            <a:off x="8428263" y="6189224"/>
            <a:ext cx="23269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Установка</a:t>
            </a:r>
            <a:r>
              <a:rPr lang="ru-RU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apk</a:t>
            </a:r>
            <a:endParaRPr lang="ru-RU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5239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D9156-E539-37F4-67A5-A3DF44BF6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FA4B6E59-8004-629D-B1E5-AD125BAB90D5}"/>
              </a:ext>
            </a:extLst>
          </p:cNvPr>
          <p:cNvSpPr txBox="1"/>
          <p:nvPr/>
        </p:nvSpPr>
        <p:spPr>
          <a:xfrm>
            <a:off x="-578147" y="5326194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ettings.py</a:t>
            </a: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D002EE-33C5-FF68-B7D7-5D8716D6B9E4}"/>
              </a:ext>
            </a:extLst>
          </p:cNvPr>
          <p:cNvSpPr txBox="1"/>
          <p:nvPr/>
        </p:nvSpPr>
        <p:spPr>
          <a:xfrm>
            <a:off x="5208904" y="544189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ocker-compose</a:t>
            </a: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" name="Прямая со стрелкой 1">
            <a:hlinkClick r:id="rId3" action="ppaction://hlinksldjump"/>
            <a:extLst>
              <a:ext uri="{FF2B5EF4-FFF2-40B4-BE49-F238E27FC236}">
                <a16:creationId xmlns:a16="http://schemas.microsoft.com/office/drawing/2014/main" id="{CEE277C7-42C8-6E04-C591-50701ED2CAA9}"/>
              </a:ext>
            </a:extLst>
          </p:cNvPr>
          <p:cNvCxnSpPr>
            <a:cxnSpLocks/>
          </p:cNvCxnSpPr>
          <p:nvPr/>
        </p:nvCxnSpPr>
        <p:spPr>
          <a:xfrm flipV="1">
            <a:off x="11694160" y="5842000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99FFAC61-C539-3C1C-80AA-FED713A0B0C7}"/>
              </a:ext>
            </a:extLst>
          </p:cNvPr>
          <p:cNvSpPr txBox="1"/>
          <p:nvPr/>
        </p:nvSpPr>
        <p:spPr>
          <a:xfrm>
            <a:off x="3047997" y="101364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ПК 4.1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5C01306-6160-87A4-3455-3867C43E27F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49118"/>
          <a:stretch/>
        </p:blipFill>
        <p:spPr>
          <a:xfrm>
            <a:off x="5617844" y="1014082"/>
            <a:ext cx="6355984" cy="4312112"/>
          </a:xfrm>
          <a:prstGeom prst="rect">
            <a:avLst/>
          </a:prstGeom>
        </p:spPr>
      </p:pic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EA274CBE-3B91-1351-6967-F2175385E8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535" y="1131696"/>
            <a:ext cx="4909369" cy="1374359"/>
          </a:xfrm>
          <a:prstGeom prst="rect">
            <a:avLst/>
          </a:prstGeom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3AFD1501-C939-601B-F979-01FB8FBEDF00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t="51163"/>
          <a:stretch/>
        </p:blipFill>
        <p:spPr>
          <a:xfrm>
            <a:off x="293377" y="2956283"/>
            <a:ext cx="5142311" cy="248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082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897A1-DDC5-9293-7788-4E99A566B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113CBE5-4AEA-9FC9-643F-2354B2452A94}"/>
              </a:ext>
            </a:extLst>
          </p:cNvPr>
          <p:cNvSpPr txBox="1"/>
          <p:nvPr/>
        </p:nvSpPr>
        <p:spPr>
          <a:xfrm>
            <a:off x="-324039" y="4610793"/>
            <a:ext cx="61061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Зависимость для сборка метрик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DB9434-BE5A-B203-7F31-CD8DE205CBB8}"/>
              </a:ext>
            </a:extLst>
          </p:cNvPr>
          <p:cNvSpPr txBox="1"/>
          <p:nvPr/>
        </p:nvSpPr>
        <p:spPr>
          <a:xfrm>
            <a:off x="6033669" y="3923908"/>
            <a:ext cx="61061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Запуск сбора метрик в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apps.py</a:t>
            </a:r>
          </a:p>
        </p:txBody>
      </p:sp>
      <p:cxnSp>
        <p:nvCxnSpPr>
          <p:cNvPr id="7" name="Прямая со стрелкой 6">
            <a:hlinkClick r:id="rId2" action="ppaction://hlinksldjump"/>
            <a:extLst>
              <a:ext uri="{FF2B5EF4-FFF2-40B4-BE49-F238E27FC236}">
                <a16:creationId xmlns:a16="http://schemas.microsoft.com/office/drawing/2014/main" id="{204F67B2-7276-329D-F308-FC2636F62987}"/>
              </a:ext>
            </a:extLst>
          </p:cNvPr>
          <p:cNvCxnSpPr>
            <a:cxnSpLocks/>
          </p:cNvCxnSpPr>
          <p:nvPr/>
        </p:nvCxnSpPr>
        <p:spPr>
          <a:xfrm flipV="1">
            <a:off x="11694160" y="5842000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CEA1FCD-FD3B-8139-98FD-FEE68915D2FA}"/>
              </a:ext>
            </a:extLst>
          </p:cNvPr>
          <p:cNvSpPr txBox="1"/>
          <p:nvPr/>
        </p:nvSpPr>
        <p:spPr>
          <a:xfrm>
            <a:off x="3048000" y="-71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ПК 4.1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024D9F56-EA8A-D431-7E05-932E4B17F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507" y="793573"/>
            <a:ext cx="4134427" cy="3477110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3A33EDD9-0AB9-359F-3F5D-A7F22EACEA8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45940"/>
          <a:stretch/>
        </p:blipFill>
        <p:spPr>
          <a:xfrm>
            <a:off x="4808612" y="944880"/>
            <a:ext cx="7331218" cy="248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09121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89424A-3BFD-57C5-BE13-8662C4419F0C}"/>
              </a:ext>
            </a:extLst>
          </p:cNvPr>
          <p:cNvSpPr txBox="1"/>
          <p:nvPr/>
        </p:nvSpPr>
        <p:spPr>
          <a:xfrm>
            <a:off x="3048000" y="-71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ПК 4.1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2EDBEB-5272-A167-0D0E-6621B824B6B0}"/>
              </a:ext>
            </a:extLst>
          </p:cNvPr>
          <p:cNvSpPr txBox="1"/>
          <p:nvPr/>
        </p:nvSpPr>
        <p:spPr>
          <a:xfrm>
            <a:off x="-727264" y="3027680"/>
            <a:ext cx="610616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en-US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rometheus</a:t>
            </a:r>
            <a:r>
              <a:rPr lang="en-US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.yml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Прямая со стрелкой 12">
            <a:hlinkClick r:id="rId2" action="ppaction://hlinksldjump"/>
            <a:extLst>
              <a:ext uri="{FF2B5EF4-FFF2-40B4-BE49-F238E27FC236}">
                <a16:creationId xmlns:a16="http://schemas.microsoft.com/office/drawing/2014/main" id="{8C2F128C-F2DF-E5D1-4239-4A0180A8E585}"/>
              </a:ext>
            </a:extLst>
          </p:cNvPr>
          <p:cNvCxnSpPr>
            <a:cxnSpLocks/>
          </p:cNvCxnSpPr>
          <p:nvPr/>
        </p:nvCxnSpPr>
        <p:spPr>
          <a:xfrm flipV="1">
            <a:off x="11694160" y="5842000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EE8AAB12-3A31-EC39-909C-403BCE2BB7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97" y="646170"/>
            <a:ext cx="4391638" cy="2495898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4F180E6B-6463-E876-E844-0A370F95C5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9828" y="2349841"/>
            <a:ext cx="7127812" cy="379036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2381D15-14B8-CB8F-2C78-BB0FB39DDDBC}"/>
              </a:ext>
            </a:extLst>
          </p:cNvPr>
          <p:cNvSpPr txBox="1"/>
          <p:nvPr/>
        </p:nvSpPr>
        <p:spPr>
          <a:xfrm>
            <a:off x="5261573" y="6211831"/>
            <a:ext cx="54843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Страница с метриками программы</a:t>
            </a:r>
            <a:endParaRPr lang="en-US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9299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02C35CCE-4AA7-E87F-D04D-493FE03A4255}"/>
              </a:ext>
            </a:extLst>
          </p:cNvPr>
          <p:cNvSpPr txBox="1"/>
          <p:nvPr/>
        </p:nvSpPr>
        <p:spPr>
          <a:xfrm>
            <a:off x="3048000" y="-711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ПК 4.1</a:t>
            </a:r>
          </a:p>
        </p:txBody>
      </p:sp>
      <p:cxnSp>
        <p:nvCxnSpPr>
          <p:cNvPr id="11" name="Прямая со стрелкой 10">
            <a:hlinkClick r:id="rId2" action="ppaction://hlinksldjump"/>
            <a:extLst>
              <a:ext uri="{FF2B5EF4-FFF2-40B4-BE49-F238E27FC236}">
                <a16:creationId xmlns:a16="http://schemas.microsoft.com/office/drawing/2014/main" id="{E2923FA7-DE46-FB0D-BCE4-13C65AC96FD9}"/>
              </a:ext>
            </a:extLst>
          </p:cNvPr>
          <p:cNvCxnSpPr>
            <a:cxnSpLocks/>
          </p:cNvCxnSpPr>
          <p:nvPr/>
        </p:nvCxnSpPr>
        <p:spPr>
          <a:xfrm flipV="1">
            <a:off x="11694160" y="5842000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AE770DB-6214-7325-9EBA-AA491497966C}"/>
              </a:ext>
            </a:extLst>
          </p:cNvPr>
          <p:cNvSpPr txBox="1"/>
          <p:nvPr/>
        </p:nvSpPr>
        <p:spPr>
          <a:xfrm>
            <a:off x="8045130" y="2126077"/>
            <a:ext cx="4044201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Запуск контейнеров </a:t>
            </a:r>
            <a:r>
              <a:rPr lang="en-US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Docker</a:t>
            </a:r>
            <a:endParaRPr lang="ru-RU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DA2E0509-5E8B-C319-327C-D7135F28FE6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29166"/>
          <a:stretch/>
        </p:blipFill>
        <p:spPr>
          <a:xfrm>
            <a:off x="226060" y="833558"/>
            <a:ext cx="8054340" cy="3127510"/>
          </a:xfrm>
          <a:prstGeom prst="rect">
            <a:avLst/>
          </a:prstGeom>
        </p:spPr>
      </p:pic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89007422-76AB-6C4B-ADE5-2F5920C9A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9467" y="4157073"/>
            <a:ext cx="8949267" cy="2390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925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BFA80E-5A0C-6193-098C-63B6BF370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BE07BA9-2715-E3EB-F08B-46D797AC8835}"/>
              </a:ext>
            </a:extLst>
          </p:cNvPr>
          <p:cNvSpPr txBox="1"/>
          <p:nvPr/>
        </p:nvSpPr>
        <p:spPr>
          <a:xfrm>
            <a:off x="675640" y="2347575"/>
            <a:ext cx="1084072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rgbClr val="3C4043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ПК 4.2 </a:t>
            </a:r>
            <a:r>
              <a:rPr lang="ru-RU" sz="36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Осуществлять измерения эксплуатационных характеристик программного обеспечения компьютерных систем</a:t>
            </a:r>
          </a:p>
        </p:txBody>
      </p:sp>
      <p:cxnSp>
        <p:nvCxnSpPr>
          <p:cNvPr id="2" name="Прямая со стрелкой 1">
            <a:hlinkClick r:id="rId2" action="ppaction://hlinksldjump"/>
            <a:extLst>
              <a:ext uri="{FF2B5EF4-FFF2-40B4-BE49-F238E27FC236}">
                <a16:creationId xmlns:a16="http://schemas.microsoft.com/office/drawing/2014/main" id="{DD533C2F-5594-AF8B-8E1A-A36DF9BE4886}"/>
              </a:ext>
            </a:extLst>
          </p:cNvPr>
          <p:cNvCxnSpPr>
            <a:cxnSpLocks/>
          </p:cNvCxnSpPr>
          <p:nvPr/>
        </p:nvCxnSpPr>
        <p:spPr>
          <a:xfrm flipV="1">
            <a:off x="11694160" y="5842000"/>
            <a:ext cx="0" cy="75210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40851443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</TotalTime>
  <Words>297</Words>
  <Application>Microsoft Office PowerPoint</Application>
  <PresentationFormat>Широкоэкранный</PresentationFormat>
  <Paragraphs>69</Paragraphs>
  <Slides>25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25</vt:i4>
      </vt:variant>
    </vt:vector>
  </HeadingPairs>
  <TitlesOfParts>
    <vt:vector size="30" baseType="lpstr">
      <vt:lpstr>Arial</vt:lpstr>
      <vt:lpstr>Calibri</vt:lpstr>
      <vt:lpstr>Calibri Light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Ниджат Мирзоев</dc:creator>
  <cp:lastModifiedBy>Ростислав Игошев</cp:lastModifiedBy>
  <cp:revision>148</cp:revision>
  <dcterms:created xsi:type="dcterms:W3CDTF">2025-04-15T05:40:36Z</dcterms:created>
  <dcterms:modified xsi:type="dcterms:W3CDTF">2025-04-16T15:33:15Z</dcterms:modified>
</cp:coreProperties>
</file>